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61" r:id="rId4"/>
    <p:sldId id="264" r:id="rId5"/>
    <p:sldId id="265" r:id="rId6"/>
    <p:sldId id="267" r:id="rId7"/>
    <p:sldId id="268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63" r:id="rId16"/>
    <p:sldId id="262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8" clrIdx="0">
    <p:extLst/>
  </p:cmAuthor>
  <p:cmAuthor id="2" name="Marc Paganini" initials="MOU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2"/>
    <p:restoredTop sz="95405" autoAdjust="0"/>
  </p:normalViewPr>
  <p:slideViewPr>
    <p:cSldViewPr>
      <p:cViewPr varScale="1">
        <p:scale>
          <a:sx n="86" d="100"/>
          <a:sy n="86" d="100"/>
        </p:scale>
        <p:origin x="60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46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349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1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3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eos.org/ourwork/ad-hoc-teams/sustainable-development-goals/" TargetMode="External"/><Relationship Id="rId3" Type="http://schemas.openxmlformats.org/officeDocument/2006/relationships/hyperlink" Target="mailto:woodec@usgs.gov" TargetMode="External"/><Relationship Id="rId7" Type="http://schemas.openxmlformats.org/officeDocument/2006/relationships/hyperlink" Target="mailto:kim.e.Holloway@nasa.go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lora.kerblat@csiro.au" TargetMode="External"/><Relationship Id="rId5" Type="http://schemas.openxmlformats.org/officeDocument/2006/relationships/hyperlink" Target="mailto:alex.held@csiro.au" TargetMode="External"/><Relationship Id="rId4" Type="http://schemas.openxmlformats.org/officeDocument/2006/relationships/hyperlink" Target="mailto:marc.Paganini@esa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ceos.org/meetings/aht-sdg-1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://ceos.org/document_management/Publications/Governing_Docs/AHT-SDG_Terms-of-Reference-v.4_Mar201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217374"/>
            <a:ext cx="7987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Ad Hoc Team on Sustainable Development Goals </a:t>
            </a:r>
            <a:br>
              <a:rPr lang="en-AU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(AHT SDG)</a:t>
            </a:r>
            <a:endParaRPr dirty="0"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3164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Co-leads (CSIRO, ESA, USGS)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7620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7912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3. CEOS support to GEO-led SDG activities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88143" y="1371600"/>
            <a:ext cx="8727257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Coordinate CEOS support to GEO-led SDG activities, </a:t>
            </a:r>
            <a:r>
              <a:rPr lang="en-US" sz="1600" dirty="0" smtClean="0"/>
              <a:t>through the 3 </a:t>
            </a:r>
            <a:r>
              <a:rPr lang="en-US" sz="1600" dirty="0"/>
              <a:t>GEO </a:t>
            </a:r>
            <a:r>
              <a:rPr lang="en-US" sz="1600" dirty="0" smtClean="0"/>
              <a:t>complementary </a:t>
            </a:r>
            <a:r>
              <a:rPr lang="en-US" sz="1600" dirty="0"/>
              <a:t>channels </a:t>
            </a:r>
            <a:r>
              <a:rPr lang="en-US" sz="1600" dirty="0" smtClean="0"/>
              <a:t>(</a:t>
            </a:r>
            <a:r>
              <a:rPr lang="en-US" sz="1600" dirty="0"/>
              <a:t>Program Board, EO4SDG and GEO </a:t>
            </a:r>
            <a:r>
              <a:rPr lang="en-US" sz="1600" dirty="0" smtClean="0"/>
              <a:t>initiatives/flagships</a:t>
            </a:r>
            <a:r>
              <a:rPr lang="en-US" sz="16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</a:t>
            </a:r>
            <a:r>
              <a:rPr lang="en-US" sz="1600" i="1" dirty="0" smtClean="0"/>
              <a:t> To optimize </a:t>
            </a:r>
            <a:r>
              <a:rPr lang="en-US" sz="1600" i="1" dirty="0"/>
              <a:t>the development and maximize use of EO solutions (methods, tools and products) in GEO SDG-related activities, and their </a:t>
            </a:r>
            <a:r>
              <a:rPr lang="en-US" sz="1600" i="1" dirty="0" smtClean="0"/>
              <a:t>uptake by </a:t>
            </a:r>
            <a:r>
              <a:rPr lang="en-US" sz="1600" i="1" dirty="0"/>
              <a:t>SDG stakeholders</a:t>
            </a:r>
            <a:r>
              <a:rPr lang="en-US" sz="1600" i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/>
              <a:t>Strategic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support CEOS representative to the GEO </a:t>
            </a:r>
            <a:r>
              <a:rPr lang="en-US" sz="1600" b="1" kern="1200" dirty="0" err="1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 Board </a:t>
            </a:r>
            <a:r>
              <a:rPr lang="en-US" sz="1600" dirty="0"/>
              <a:t>(SDG subgroup) to ensure GEO's Work Program aligns with stated SDG priorities, identifying gaps and proposing additions/modifications to the GEO Work Program.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/>
              <a:t>Tactical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coordinate the CEOS agencies’ contribution to the 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GEO EO4SDG Initiative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dirty="0" smtClean="0"/>
              <a:t>Implementation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: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strengthen CEOS agencies’ involvement </a:t>
            </a:r>
            <a:r>
              <a:rPr lang="en-US" sz="1600" dirty="0"/>
              <a:t>in </a:t>
            </a:r>
            <a:r>
              <a:rPr lang="en-US" sz="1600" dirty="0" smtClean="0"/>
              <a:t>GEO community </a:t>
            </a:r>
            <a:r>
              <a:rPr lang="en-US" sz="1600" dirty="0"/>
              <a:t>activities, initiatives and flagships (with EO relevance for SDGs), promoting an adaptation/tailoring of existing EO methods/products/tools to SDG Targets and Indicators.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09" y="2688272"/>
            <a:ext cx="8856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>
                <a:latin typeface="+mj-lt"/>
              </a:rPr>
              <a:t>Reviewed </a:t>
            </a:r>
            <a:r>
              <a:rPr lang="en-US" sz="1600" dirty="0">
                <a:latin typeface="+mj-lt"/>
              </a:rPr>
              <a:t>the GEO work program and identified </a:t>
            </a:r>
            <a:r>
              <a:rPr lang="en-US" sz="1600" dirty="0" smtClean="0">
                <a:latin typeface="+mj-lt"/>
              </a:rPr>
              <a:t>key EO-related activities missing in the program or where </a:t>
            </a:r>
            <a:r>
              <a:rPr lang="en-US" sz="1600" dirty="0">
                <a:latin typeface="+mj-lt"/>
              </a:rPr>
              <a:t>CEOS Agencies </a:t>
            </a:r>
            <a:r>
              <a:rPr lang="en-US" sz="1600" dirty="0" smtClean="0"/>
              <a:t>should </a:t>
            </a:r>
            <a:r>
              <a:rPr lang="en-US" sz="1600" dirty="0"/>
              <a:t>be more actively involved</a:t>
            </a:r>
            <a:r>
              <a:rPr lang="en-US" sz="1600" dirty="0" smtClean="0">
                <a:latin typeface="+mj-lt"/>
              </a:rPr>
              <a:t>. 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Participated </a:t>
            </a:r>
            <a:r>
              <a:rPr lang="en-US" sz="1600" dirty="0" smtClean="0">
                <a:latin typeface="+mj-lt"/>
              </a:rPr>
              <a:t>in GEO EO4SDG conference calls, and </a:t>
            </a:r>
            <a:r>
              <a:rPr lang="en-US" sz="1600" dirty="0">
                <a:latin typeface="+mj-lt"/>
              </a:rPr>
              <a:t>international events </a:t>
            </a:r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showcase the value of EO </a:t>
            </a:r>
            <a:r>
              <a:rPr lang="en-US" sz="1600" dirty="0" smtClean="0">
                <a:latin typeface="+mj-lt"/>
              </a:rPr>
              <a:t>for SDGs </a:t>
            </a:r>
            <a:r>
              <a:rPr lang="en-US" sz="1600" dirty="0">
                <a:latin typeface="+mj-lt"/>
              </a:rPr>
              <a:t>(e.g. </a:t>
            </a:r>
            <a:r>
              <a:rPr lang="en-US" sz="1600" dirty="0" smtClean="0">
                <a:latin typeface="+mj-lt"/>
              </a:rPr>
              <a:t>ISRSE-37, GEO/CEOS </a:t>
            </a:r>
            <a:r>
              <a:rPr lang="en-US" sz="1600" dirty="0">
                <a:latin typeface="+mj-lt"/>
              </a:rPr>
              <a:t>side </a:t>
            </a:r>
            <a:r>
              <a:rPr lang="en-US" sz="1600" dirty="0" smtClean="0">
                <a:latin typeface="+mj-lt"/>
              </a:rPr>
              <a:t>event </a:t>
            </a:r>
            <a:r>
              <a:rPr lang="en-US" sz="1600" dirty="0">
                <a:latin typeface="+mj-lt"/>
              </a:rPr>
              <a:t>on SDGs </a:t>
            </a:r>
            <a:r>
              <a:rPr lang="en-US" sz="1600" dirty="0" smtClean="0">
                <a:latin typeface="+mj-lt"/>
              </a:rPr>
              <a:t>at GEO XIV plenary)</a:t>
            </a:r>
            <a:endParaRPr lang="en-A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695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76200"/>
            <a:ext cx="61722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4. EO contribution to SDG targets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and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indicators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97149"/>
            <a:ext cx="87630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Assess the current and potential contribution of EO to the SDG Targets and Indicators (through the lenses of space-based EO) and identify areas of better EO uptake.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 smtClean="0"/>
              <a:t>To </a:t>
            </a:r>
            <a:r>
              <a:rPr lang="en-US" sz="1600" i="1" dirty="0"/>
              <a:t>increase the </a:t>
            </a:r>
            <a:r>
              <a:rPr lang="en-US" sz="1600" i="1" dirty="0" smtClean="0"/>
              <a:t>effective use </a:t>
            </a:r>
            <a:r>
              <a:rPr lang="en-US" sz="1600" i="1" dirty="0"/>
              <a:t>of space-based </a:t>
            </a:r>
            <a:r>
              <a:rPr lang="en-US" sz="1600" i="1" dirty="0" smtClean="0"/>
              <a:t>EO in </a:t>
            </a:r>
            <a:r>
              <a:rPr lang="en-US" sz="1600" i="1" dirty="0"/>
              <a:t>the overall SDGs </a:t>
            </a:r>
            <a:r>
              <a:rPr lang="en-US" sz="1600" i="1" dirty="0" smtClean="0"/>
              <a:t>process (targets achievement </a:t>
            </a:r>
            <a:r>
              <a:rPr lang="en-US" sz="1600" i="1" dirty="0"/>
              <a:t>and </a:t>
            </a:r>
            <a:r>
              <a:rPr lang="en-US" sz="1600" i="1" dirty="0" smtClean="0"/>
              <a:t>indicators’ monitoring) </a:t>
            </a:r>
            <a:r>
              <a:rPr lang="en-US" sz="1600" i="1" dirty="0"/>
              <a:t>and by all </a:t>
            </a:r>
            <a:r>
              <a:rPr lang="en-US" sz="1600" i="1" dirty="0" smtClean="0"/>
              <a:t>key players (global, national, local </a:t>
            </a:r>
            <a:r>
              <a:rPr lang="en-US" sz="1600" i="1" dirty="0"/>
              <a:t>levels</a:t>
            </a:r>
            <a:r>
              <a:rPr lang="en-US" sz="1600" i="1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</a:t>
            </a:r>
            <a:r>
              <a:rPr lang="en-US" sz="1600" b="1" dirty="0"/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Conduct an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in-depth analysis of the use of EO in the IAEG-SDGs Metadata Repository </a:t>
            </a:r>
            <a:r>
              <a:rPr lang="en-US" sz="1600" dirty="0" smtClean="0"/>
              <a:t>(SDG </a:t>
            </a:r>
            <a:r>
              <a:rPr lang="en-US" sz="1600" dirty="0"/>
              <a:t>Indicators) and as a source of information for countries to better achieve their targets.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Communicate the result (lobbying) </a:t>
            </a:r>
            <a:r>
              <a:rPr lang="mr-IN" sz="1600" dirty="0" smtClean="0"/>
              <a:t>–</a:t>
            </a:r>
            <a:r>
              <a:rPr lang="en-US" sz="1600" dirty="0" smtClean="0"/>
              <a:t> in cooperation with the </a:t>
            </a:r>
            <a:r>
              <a:rPr lang="en-US" sz="1600" dirty="0"/>
              <a:t>GEO </a:t>
            </a:r>
            <a:r>
              <a:rPr lang="en-US" sz="1600" dirty="0" smtClean="0"/>
              <a:t>EO4SDG </a:t>
            </a:r>
            <a:r>
              <a:rPr lang="en-US" sz="1600" dirty="0"/>
              <a:t>initiative </a:t>
            </a:r>
            <a:r>
              <a:rPr lang="en-US" sz="1600" dirty="0" smtClean="0"/>
              <a:t>- to </a:t>
            </a:r>
            <a:r>
              <a:rPr lang="en-US" sz="1600" dirty="0"/>
              <a:t>the IAEG-SDGs Working Group on Geospatial Information (WGGI).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Contribute to IAEG-SDGs WGGI 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work</a:t>
            </a:r>
            <a:r>
              <a:rPr lang="en-US" sz="1600" kern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743200"/>
            <a:ext cx="6629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Analyzed and reviewed the global Indicators framework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(consolidated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tables have been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circulated)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Initiated an ESA-funded project on EO4SDGs that includes a thorough study of the current and potential contribution of EO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the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 Targets and I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ndicators (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all in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August,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 of activity in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2018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1608" r="47492" b="6577"/>
          <a:stretch/>
        </p:blipFill>
        <p:spPr>
          <a:xfrm>
            <a:off x="6858000" y="2590800"/>
            <a:ext cx="2133600" cy="22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41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76200"/>
            <a:ext cx="58674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5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Showcase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unique added-value of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EO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 other SDG stakeholders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7630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/>
              <a:t>Objective</a:t>
            </a:r>
            <a:r>
              <a:rPr lang="en-US" sz="1600" dirty="0"/>
              <a:t>: </a:t>
            </a:r>
            <a:r>
              <a:rPr lang="en-US" sz="1600" dirty="0" smtClean="0"/>
              <a:t>To demonstrate </a:t>
            </a:r>
            <a:r>
              <a:rPr lang="en-US" sz="1600" dirty="0"/>
              <a:t>the value of EO for achieving the SDG targets and </a:t>
            </a:r>
            <a:r>
              <a:rPr lang="en-US" sz="1600" dirty="0" smtClean="0"/>
              <a:t>for reporting </a:t>
            </a:r>
            <a:r>
              <a:rPr lang="en-US" sz="1600" dirty="0"/>
              <a:t>on </a:t>
            </a:r>
            <a:r>
              <a:rPr lang="en-US" sz="1600" dirty="0" smtClean="0"/>
              <a:t>indicators, </a:t>
            </a:r>
            <a:r>
              <a:rPr lang="en-CA" sz="1600" dirty="0" smtClean="0"/>
              <a:t>through coordination with UN Custodian Agencies and selected pilots, </a:t>
            </a:r>
            <a:r>
              <a:rPr lang="en-CA" sz="1600" dirty="0"/>
              <a:t>that can lead to wider adoption</a:t>
            </a:r>
            <a:r>
              <a:rPr lang="en-US" sz="1600" dirty="0"/>
              <a:t> by SDG </a:t>
            </a:r>
            <a:r>
              <a:rPr lang="en-US" sz="1600" dirty="0" smtClean="0"/>
              <a:t>stakeholders.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/>
              <a:t>Why?</a:t>
            </a:r>
            <a:r>
              <a:rPr lang="en-US" sz="1600" i="1" dirty="0"/>
              <a:t> To increase the use of Earth Observations in the overall SDGs landscape (targets and indicators) and by all actors (from global to local levels)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/>
              <a:t>Initiated </a:t>
            </a:r>
            <a:r>
              <a:rPr lang="en-US" sz="1600" dirty="0"/>
              <a:t>SDG pilot projects in partnership with GEO (e.g. CEOS/GEO SELIS proposal to the GPSDD-WB Call on “collaborative data innovation for SD” on the use of data cube technology for </a:t>
            </a:r>
            <a:r>
              <a:rPr lang="en-US" sz="1600" dirty="0" smtClean="0"/>
              <a:t>SDGs).</a:t>
            </a: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Compile EO best case practices </a:t>
            </a:r>
            <a:r>
              <a:rPr lang="en-US" sz="1600" dirty="0"/>
              <a:t>for SDGs starting with the 5 SDGs where GEO is </a:t>
            </a:r>
            <a:r>
              <a:rPr lang="en-US" sz="1600" dirty="0" smtClean="0"/>
              <a:t>the most actively </a:t>
            </a:r>
            <a:r>
              <a:rPr lang="en-US" sz="1600" dirty="0"/>
              <a:t>involved:  </a:t>
            </a:r>
            <a:r>
              <a:rPr lang="en-US" sz="1600" dirty="0" smtClean="0"/>
              <a:t>Zero </a:t>
            </a:r>
            <a:r>
              <a:rPr lang="en-US" sz="1600" dirty="0"/>
              <a:t>Hunger (SDG 2), Water and sanitation (SDG 6), Sustainable urbanization (SDG 11), Life below water (SDG 14), Life on land (SDG 15). 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Launch one or two national/regional large-scale SDGs pilot projects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/>
              <a:t>(in partnership with GEO EO4SDG and relevant GEO activities</a:t>
            </a:r>
            <a:r>
              <a:rPr lang="en-US" sz="1600" dirty="0" smtClean="0"/>
              <a:t>), starting </a:t>
            </a:r>
            <a:r>
              <a:rPr lang="en-US" sz="1600" dirty="0"/>
              <a:t>from the methodological guidelines provided by the custodian </a:t>
            </a:r>
            <a:r>
              <a:rPr lang="en-US" sz="1600" dirty="0" smtClean="0"/>
              <a:t>agencies and engaging with key players (</a:t>
            </a:r>
            <a:r>
              <a:rPr lang="en-US" sz="1600" dirty="0" err="1" smtClean="0"/>
              <a:t>incl</a:t>
            </a:r>
            <a:r>
              <a:rPr lang="en-US" sz="1600" dirty="0" smtClean="0"/>
              <a:t> NSOs).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Develop EO capacity building/training in countr</a:t>
            </a:r>
            <a:r>
              <a:rPr lang="en-US" sz="1600" kern="1200" dirty="0">
                <a:solidFill>
                  <a:schemeClr val="accent6">
                    <a:lumMod val="75000"/>
                  </a:schemeClr>
                </a:solidFill>
              </a:rPr>
              <a:t>ies</a:t>
            </a:r>
            <a:r>
              <a:rPr lang="en-US" sz="1600" dirty="0" smtClean="0"/>
              <a:t>: online </a:t>
            </a:r>
            <a:r>
              <a:rPr lang="en-US" sz="1600" dirty="0"/>
              <a:t>courses and webinars on the integration of EO in the SDGs </a:t>
            </a:r>
            <a:r>
              <a:rPr lang="en-US" sz="1600" dirty="0" smtClean="0"/>
              <a:t>monitoring (in </a:t>
            </a:r>
            <a:r>
              <a:rPr lang="en-US" sz="1600" dirty="0"/>
              <a:t>partnership with </a:t>
            </a:r>
            <a:r>
              <a:rPr lang="en-US" sz="1600" dirty="0" smtClean="0"/>
              <a:t>GEO, custodians and NSOs).</a:t>
            </a:r>
            <a:endParaRPr lang="en-US" sz="1600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9629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019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6. Facilitate uptake of EO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by SDG stakeholders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232528" y="1549549"/>
            <a:ext cx="8759072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Objective: </a:t>
            </a:r>
            <a:r>
              <a:rPr lang="en-US" sz="1600" dirty="0" smtClean="0"/>
              <a:t>Review </a:t>
            </a:r>
            <a:r>
              <a:rPr lang="en-US" sz="1600" dirty="0"/>
              <a:t>the availability and demonstrate the utility of Big Data tools and infrastructures to facilitate the uptake of </a:t>
            </a:r>
            <a:r>
              <a:rPr lang="en-US" sz="1600" dirty="0" smtClean="0"/>
              <a:t>satellite-based EO data by </a:t>
            </a:r>
            <a:r>
              <a:rPr lang="en-US" sz="1600" dirty="0"/>
              <a:t>SDG </a:t>
            </a:r>
            <a:r>
              <a:rPr lang="en-US" sz="1600" dirty="0" smtClean="0"/>
              <a:t>stakeholders.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/>
              <a:t>Facilitate </a:t>
            </a:r>
            <a:r>
              <a:rPr lang="en-US" sz="1600" i="1" dirty="0" smtClean="0"/>
              <a:t>awareness on technological solutions to discover, </a:t>
            </a:r>
            <a:r>
              <a:rPr lang="en-US" sz="1600" i="1" dirty="0"/>
              <a:t>access,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process and </a:t>
            </a:r>
            <a:r>
              <a:rPr lang="en-US" sz="1600" i="1" dirty="0" err="1" smtClean="0"/>
              <a:t>analyse</a:t>
            </a:r>
            <a:r>
              <a:rPr lang="en-US" sz="1600" i="1" dirty="0" smtClean="0"/>
              <a:t> EO data and </a:t>
            </a:r>
            <a:r>
              <a:rPr lang="en-US" sz="1600" i="1" dirty="0"/>
              <a:t>information by all SDG </a:t>
            </a:r>
            <a:r>
              <a:rPr lang="en-US" sz="1600" i="1" dirty="0" smtClean="0"/>
              <a:t>actors</a:t>
            </a: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2017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Initiated, in partnership with GEO, a number of national demonstrations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on the </a:t>
            </a:r>
            <a:r>
              <a:rPr lang="en-US" sz="1600" dirty="0"/>
              <a:t>utility of the CEOS data </a:t>
            </a:r>
            <a:r>
              <a:rPr lang="en-US" sz="1600" dirty="0" smtClean="0"/>
              <a:t>cubes </a:t>
            </a:r>
            <a:r>
              <a:rPr lang="en-US" sz="1600" dirty="0"/>
              <a:t>for SDG monitoring and reporting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e.g. </a:t>
            </a:r>
            <a:r>
              <a:rPr lang="en-US" sz="1600" dirty="0" smtClean="0"/>
              <a:t>Colombia</a:t>
            </a:r>
            <a:r>
              <a:rPr lang="en-US" sz="1600" dirty="0"/>
              <a:t>, Balkans)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2018+ activities: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Analyze the existing and 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US" sz="1600" b="1" i="1" kern="1200" dirty="0" smtClean="0">
                <a:solidFill>
                  <a:schemeClr val="accent6">
                    <a:lumMod val="75000"/>
                  </a:schemeClr>
                </a:solidFill>
              </a:rPr>
              <a:t>under-development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tools’ capacity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/>
              <a:t>(online </a:t>
            </a:r>
            <a:r>
              <a:rPr lang="en-US" sz="1600" dirty="0"/>
              <a:t>platforms, toolboxes and Big Data analytics </a:t>
            </a:r>
            <a:r>
              <a:rPr lang="en-US" sz="1600" dirty="0" smtClean="0"/>
              <a:t>tools): </a:t>
            </a:r>
            <a:r>
              <a:rPr lang="en-US" sz="1600" i="1" dirty="0" smtClean="0"/>
              <a:t>how can it serve </a:t>
            </a:r>
            <a:r>
              <a:rPr lang="en-US" sz="1600" i="1" dirty="0"/>
              <a:t>the </a:t>
            </a:r>
            <a:r>
              <a:rPr lang="en-US" sz="1600" i="1" dirty="0" smtClean="0"/>
              <a:t>SDG stakeholders, using EO-based data, </a:t>
            </a:r>
            <a:r>
              <a:rPr lang="en-US" sz="1600" i="1" dirty="0"/>
              <a:t>addressing both global and national needs.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Conduct a number of pilot country cases </a:t>
            </a:r>
            <a:r>
              <a:rPr lang="en-US" sz="1600" dirty="0"/>
              <a:t>to demonstrate the value of big data analytics tools (e.g. CEOS </a:t>
            </a:r>
            <a:r>
              <a:rPr lang="en-US" sz="1600" dirty="0" err="1" smtClean="0"/>
              <a:t>Datacube</a:t>
            </a:r>
            <a:r>
              <a:rPr lang="en-US" sz="1600" dirty="0"/>
              <a:t>) with a particular focus to the developing countries (leaving no one behind</a:t>
            </a:r>
            <a:r>
              <a:rPr lang="en-US" sz="1600" dirty="0" smtClean="0"/>
              <a:t>).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Demonstrate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the up-scale opportunities of EO approaches </a:t>
            </a:r>
            <a:r>
              <a:rPr lang="en-US" sz="1500" dirty="0"/>
              <a:t>for SDG monitoring and </a:t>
            </a:r>
            <a:r>
              <a:rPr lang="en-US" sz="1500" dirty="0" smtClean="0"/>
              <a:t>reporting.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0" y="984411"/>
            <a:ext cx="2209800" cy="387189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</a:t>
            </a:r>
            <a:r>
              <a:rPr lang="en-US" smtClean="0">
                <a:solidFill>
                  <a:schemeClr val="bg1"/>
                </a:solidFill>
              </a:rPr>
              <a:t>FDA and SEO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4098" name="Picture 2" descr="Image result for datacube colom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34682"/>
          <a:stretch/>
        </p:blipFill>
        <p:spPr bwMode="auto">
          <a:xfrm>
            <a:off x="7239000" y="2209800"/>
            <a:ext cx="183241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28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7. Communication &amp; Outreach activities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175182" y="1295400"/>
            <a:ext cx="8968818" cy="5181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Promote the value </a:t>
            </a:r>
            <a:r>
              <a:rPr lang="en-US" sz="1600" dirty="0" smtClean="0"/>
              <a:t>of EO </a:t>
            </a:r>
            <a:r>
              <a:rPr lang="en-US" sz="1600" dirty="0"/>
              <a:t>for SDGs at international, regional and national levels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/>
              <a:t>Raise awareness of the value of </a:t>
            </a:r>
            <a:r>
              <a:rPr lang="en-US" sz="1600" i="1" dirty="0" smtClean="0"/>
              <a:t>EO amongst </a:t>
            </a:r>
            <a:r>
              <a:rPr lang="en-US" sz="1600" i="1" dirty="0"/>
              <a:t>the SDG </a:t>
            </a:r>
            <a:r>
              <a:rPr lang="en-US" sz="1600" i="1" dirty="0" smtClean="0"/>
              <a:t>community </a:t>
            </a:r>
            <a:r>
              <a:rPr lang="en-US" sz="1600" i="1" dirty="0"/>
              <a:t>and showcase benefits.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</a:t>
            </a:r>
            <a:r>
              <a:rPr lang="en-US" sz="1600" b="1" dirty="0"/>
              <a:t>+ activities: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Finalize the CEOS Handbook on SDGs </a:t>
            </a:r>
            <a:r>
              <a:rPr lang="en-US" sz="1600" dirty="0"/>
              <a:t>for distribution at UNSC-49 (March 2018), 7th IAEG-SDGs meeting (March 2018), HLF (July 2018) and UN GGIM Plenary (August 2018)</a:t>
            </a:r>
          </a:p>
          <a:p>
            <a:pPr>
              <a:spcBef>
                <a:spcPts val="600"/>
              </a:spcBef>
            </a:pP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Participate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in the SDG-related events </a:t>
            </a:r>
            <a:r>
              <a:rPr lang="en-US" sz="1600" dirty="0" smtClean="0"/>
              <a:t>(in </a:t>
            </a:r>
            <a:r>
              <a:rPr lang="en-US" sz="1600" dirty="0"/>
              <a:t>partnership with GEO) </a:t>
            </a:r>
            <a:r>
              <a:rPr lang="en-US" sz="1600" dirty="0" smtClean="0"/>
              <a:t>to continue raise awareness and </a:t>
            </a:r>
            <a:r>
              <a:rPr lang="en-US" sz="1600" dirty="0"/>
              <a:t>inform SDG stakeholders on the value of EO for the SDGs.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Contribute to the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development of a GEO Portal on SDGs </a:t>
            </a:r>
            <a:r>
              <a:rPr lang="en-US" sz="1600" dirty="0"/>
              <a:t>(EO4SDG website) as a Knowledge Hub </a:t>
            </a:r>
            <a:r>
              <a:rPr lang="en-US" sz="1600" dirty="0" smtClean="0"/>
              <a:t>with </a:t>
            </a:r>
            <a:r>
              <a:rPr lang="en-US" sz="1600" dirty="0"/>
              <a:t>the provision of EO best case </a:t>
            </a:r>
            <a:r>
              <a:rPr lang="en-US" sz="1600" dirty="0" smtClean="0"/>
              <a:t>practices, </a:t>
            </a:r>
            <a:r>
              <a:rPr lang="en-US" sz="1600" dirty="0"/>
              <a:t>demonstration products, global/regional data sets, EO data processing and analytics Toolboxes.</a:t>
            </a:r>
          </a:p>
          <a:p>
            <a:pPr>
              <a:spcBef>
                <a:spcPts val="600"/>
              </a:spcBef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Develop primers/flyers on the importance </a:t>
            </a:r>
            <a:r>
              <a:rPr lang="en-US" sz="1600" dirty="0"/>
              <a:t>of EO for </a:t>
            </a:r>
            <a:r>
              <a:rPr lang="en-US" sz="1600" dirty="0" smtClean="0"/>
              <a:t>SDGs (with GEO)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848600" y="762000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9" name="Picture 2" descr="Image result for earth observation 2030 agenda re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8"/>
          <a:stretch/>
        </p:blipFill>
        <p:spPr bwMode="auto">
          <a:xfrm>
            <a:off x="6980806" y="2196979"/>
            <a:ext cx="1782194" cy="1987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181" y="2085707"/>
            <a:ext cx="702478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Contributed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to the production of a GEO-CEOS joint report on “</a:t>
            </a:r>
            <a:r>
              <a:rPr lang="en-US" sz="1600" b="1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EO in service of the 2030 agenda for Sustainable Development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” (distributed at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UNSC-48).</a:t>
            </a:r>
            <a:endParaRPr lang="en-US" sz="16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Initiated 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number of Primers on EO for SDGs (</a:t>
            </a: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general, and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 2)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Started the </a:t>
            </a:r>
            <a:r>
              <a:rPr lang="en-US" sz="16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production of a CEOS Handbook on SDGs</a:t>
            </a:r>
          </a:p>
        </p:txBody>
      </p:sp>
    </p:spTree>
    <p:extLst>
      <p:ext uri="{BB962C8B-B14F-4D97-AF65-F5344CB8AC3E}">
        <p14:creationId xmlns:p14="http://schemas.microsoft.com/office/powerpoint/2010/main" val="3107501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1188" y="2678368"/>
            <a:ext cx="8784212" cy="417963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CA" sz="1600" b="1" i="1" dirty="0" smtClean="0"/>
              <a:t>The AHT SDG co-leads invite CEOS Principals to: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Welcome </a:t>
            </a:r>
            <a:r>
              <a:rPr lang="en-CA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Implementation Plan of the AHT SDG </a:t>
            </a:r>
            <a:r>
              <a:rPr lang="en-CA" sz="1600" dirty="0" smtClean="0"/>
              <a:t>for the year to come.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Support the work of the AHT SDG </a:t>
            </a:r>
            <a:r>
              <a:rPr lang="en-CA" sz="1600" dirty="0" smtClean="0"/>
              <a:t>by:</a:t>
            </a:r>
          </a:p>
          <a:p>
            <a:pPr marL="571500" lvl="1" indent="-266700">
              <a:spcBef>
                <a:spcPts val="600"/>
              </a:spcBef>
            </a:pPr>
            <a:r>
              <a:rPr lang="en-CA" sz="1600" dirty="0" smtClean="0"/>
              <a:t>Designating their principal Points Of Contacts (POC) on SDGs.</a:t>
            </a:r>
            <a:br>
              <a:rPr lang="en-CA" sz="1600" dirty="0" smtClean="0"/>
            </a:br>
            <a:r>
              <a:rPr lang="en-CA" sz="1600" dirty="0" smtClean="0"/>
              <a:t>(</a:t>
            </a:r>
            <a:r>
              <a:rPr lang="en-CA" sz="1600" i="1" dirty="0" smtClean="0"/>
              <a:t>for each CEOS Agency willing to participate to the AHT SDG</a:t>
            </a:r>
            <a:r>
              <a:rPr lang="en-CA" sz="1600" dirty="0" smtClean="0"/>
              <a:t>)</a:t>
            </a:r>
          </a:p>
          <a:p>
            <a:pPr marL="571500" lvl="1" indent="-266700">
              <a:spcBef>
                <a:spcPts val="600"/>
              </a:spcBef>
            </a:pPr>
            <a:r>
              <a:rPr lang="en-CA" sz="1600" dirty="0" smtClean="0"/>
              <a:t>Encouraging CEOS Agencies to respond positively to future requests from the AHT SDG when collecting information on and promoting the value of EO in the SDG process.</a:t>
            </a:r>
          </a:p>
          <a:p>
            <a:pPr marL="571500" lvl="1" indent="-266700">
              <a:spcBef>
                <a:spcPts val="600"/>
              </a:spcBef>
            </a:pPr>
            <a:r>
              <a:rPr lang="en-CA" sz="1600" dirty="0" smtClean="0"/>
              <a:t>improving the AHT SDG workforces (time/efforts).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Ensure a favorable </a:t>
            </a:r>
            <a:r>
              <a:rPr lang="en-CA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framework </a:t>
            </a:r>
            <a:r>
              <a:rPr lang="en-CA" sz="1600" dirty="0" smtClean="0"/>
              <a:t>for CEOS agencies and </a:t>
            </a:r>
            <a:r>
              <a:rPr lang="en-CA" sz="1600" dirty="0" smtClean="0"/>
              <a:t>GEO </a:t>
            </a:r>
            <a:r>
              <a:rPr lang="en-CA" sz="1600" dirty="0" smtClean="0"/>
              <a:t>partners to continue collaborating on SDGs</a:t>
            </a:r>
            <a:r>
              <a:rPr lang="en-CA" sz="1600" dirty="0" smtClean="0"/>
              <a:t>.</a:t>
            </a:r>
            <a:endParaRPr lang="en-CA" sz="1600" dirty="0" smtClean="0"/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Renew </a:t>
            </a:r>
            <a:r>
              <a:rPr lang="en-CA" sz="1600" b="1" kern="1200" dirty="0">
                <a:solidFill>
                  <a:schemeClr val="accent6">
                    <a:lumMod val="75000"/>
                  </a:schemeClr>
                </a:solidFill>
              </a:rPr>
              <a:t>the AHT SDG for one year </a:t>
            </a:r>
            <a:r>
              <a:rPr lang="en-CA" sz="1600" dirty="0" smtClean="0"/>
              <a:t>with the </a:t>
            </a:r>
            <a:r>
              <a:rPr lang="en-CA" sz="1600" dirty="0" smtClean="0"/>
              <a:t>objective to </a:t>
            </a:r>
            <a:r>
              <a:rPr lang="en-CA" sz="1600" dirty="0" smtClean="0"/>
              <a:t>have a </a:t>
            </a:r>
            <a:r>
              <a:rPr lang="en-CA" sz="1600" dirty="0"/>
              <a:t>permanent CEOS working group on SDGs </a:t>
            </a:r>
            <a:r>
              <a:rPr lang="en-CA" sz="1600" dirty="0" smtClean="0"/>
              <a:t>(</a:t>
            </a:r>
            <a:r>
              <a:rPr lang="en-CA" sz="1600" i="1" dirty="0" smtClean="0"/>
              <a:t>to </a:t>
            </a:r>
            <a:r>
              <a:rPr lang="en-CA" sz="1600" i="1" dirty="0"/>
              <a:t>be decided at CEOS Plenary 32 in October </a:t>
            </a:r>
            <a:r>
              <a:rPr lang="en-CA" sz="1600" i="1" dirty="0" smtClean="0"/>
              <a:t>2018</a:t>
            </a:r>
            <a:r>
              <a:rPr lang="en-CA" sz="1600" dirty="0" smtClean="0"/>
              <a:t>). </a:t>
            </a:r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131189" y="1185148"/>
            <a:ext cx="8610601" cy="1276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0" cap="flat">
            <a:solidFill>
              <a:schemeClr val="accent1">
                <a:lumMod val="50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45719" rIns="36000" bIns="45719" numCol="1" spcCol="38100" rtlCol="0" anchor="ctr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CA" sz="1600" dirty="0" smtClean="0"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CA" sz="1600" baseline="30000" dirty="0" smtClean="0"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CA" sz="1600" dirty="0" smtClean="0">
                <a:latin typeface="+mj-lt"/>
                <a:ea typeface="Arial Bold"/>
                <a:cs typeface="Arial" panose="020B0604020202020204" pitchFamily="34" charset="0"/>
              </a:rPr>
              <a:t> Plenary, Brisbane, 2016: </a:t>
            </a:r>
          </a:p>
          <a:p>
            <a:pPr algn="ctr">
              <a:lnSpc>
                <a:spcPct val="100000"/>
              </a:lnSpc>
            </a:pP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“In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2017, the team will develop </a:t>
            </a:r>
            <a:r>
              <a:rPr lang="en-CA" sz="1600" b="1" i="1" dirty="0">
                <a:latin typeface="+mj-lt"/>
                <a:ea typeface="Arial Bold"/>
                <a:cs typeface="Arial" panose="020B0604020202020204" pitchFamily="34" charset="0"/>
              </a:rPr>
              <a:t>recommendations for CEOS Principals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on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how CEOS should organise itself beyond 2017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to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support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CEOS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on the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SDG agenda, including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its </a:t>
            </a:r>
            <a:r>
              <a:rPr lang="en-CA" sz="1600" i="1" dirty="0">
                <a:latin typeface="+mj-lt"/>
                <a:ea typeface="Arial Bold"/>
                <a:cs typeface="Arial" panose="020B0604020202020204" pitchFamily="34" charset="0"/>
              </a:rPr>
              <a:t>relationship with </a:t>
            </a:r>
            <a:r>
              <a:rPr lang="en-CA" sz="1600" i="1" dirty="0" smtClean="0">
                <a:latin typeface="+mj-lt"/>
                <a:ea typeface="Arial Bold"/>
                <a:cs typeface="Arial" panose="020B0604020202020204" pitchFamily="34" charset="0"/>
              </a:rPr>
              <a:t>GEO”</a:t>
            </a:r>
            <a:endParaRPr lang="en-AU" sz="1600" i="1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0" y="154533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Way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forward &amp; key recommendations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92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 sdg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 b="14286"/>
          <a:stretch/>
        </p:blipFill>
        <p:spPr bwMode="auto">
          <a:xfrm>
            <a:off x="533400" y="1160763"/>
            <a:ext cx="4876800" cy="33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76800" y="2319117"/>
            <a:ext cx="3581400" cy="1338483"/>
          </a:xfrm>
        </p:spPr>
        <p:txBody>
          <a:bodyPr/>
          <a:lstStyle/>
          <a:p>
            <a:pPr marL="0" indent="0" algn="ctr">
              <a:buNone/>
            </a:pPr>
            <a:r>
              <a:rPr lang="en-AU" b="1" kern="1200" dirty="0">
                <a:solidFill>
                  <a:schemeClr val="accent6">
                    <a:lumMod val="75000"/>
                  </a:schemeClr>
                </a:solidFill>
              </a:rPr>
              <a:t>We look forward to </a:t>
            </a:r>
            <a:r>
              <a:rPr lang="en-AU" b="1" kern="1200" dirty="0" smtClean="0">
                <a:solidFill>
                  <a:schemeClr val="accent6">
                    <a:lumMod val="75000"/>
                  </a:schemeClr>
                </a:solidFill>
              </a:rPr>
              <a:t>working </a:t>
            </a:r>
            <a:r>
              <a:rPr lang="en-AU" b="1" kern="1200" dirty="0">
                <a:solidFill>
                  <a:schemeClr val="accent6">
                    <a:lumMod val="75000"/>
                  </a:schemeClr>
                </a:solidFill>
              </a:rPr>
              <a:t>closely (and </a:t>
            </a:r>
            <a:r>
              <a:rPr lang="en-AU" b="1" kern="1200" dirty="0" smtClean="0">
                <a:solidFill>
                  <a:schemeClr val="accent6">
                    <a:lumMod val="75000"/>
                  </a:schemeClr>
                </a:solidFill>
              </a:rPr>
              <a:t>sustainably!) </a:t>
            </a:r>
            <a:r>
              <a:rPr lang="en-AU" b="1" kern="1200" dirty="0">
                <a:solidFill>
                  <a:schemeClr val="accent6">
                    <a:lumMod val="75000"/>
                  </a:schemeClr>
                </a:solidFill>
              </a:rPr>
              <a:t>with you next year!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839" y="4211124"/>
            <a:ext cx="7892543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Feel free to contact us: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Eric Wood (USGS,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woodec@usgs.gov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Paganini (ESA, co-lead of the AHT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SDG)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marc.paganini@esa.int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Alex Held (CSIRO, CEOS Chair 2016 &amp; co-lead of the AHT 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alex.held@csiro.au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Flora Kerblat (CSIRO, AHT SDG team)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flora.kerblat@csiro.au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Kim Holloway (NASA/SEO, Communication)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kim.e.Holloway@nasa.gov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CEOS w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eb pages on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SDGs:</a:t>
            </a:r>
          </a:p>
          <a:p>
            <a:pPr algn="l" rtl="0" latinLnBrk="1" hangingPunct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http://ceos.org/ourwork/ad-hoc-teams/sustainable-development-goals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2095500" y="2193745"/>
            <a:ext cx="1752600" cy="1235255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/>
              <a:t>Thanks </a:t>
            </a:r>
            <a:endParaRPr lang="en-AU" b="1" dirty="0" smtClean="0"/>
          </a:p>
          <a:p>
            <a:pPr marL="0" indent="0" algn="ctr">
              <a:buNone/>
            </a:pPr>
            <a:r>
              <a:rPr lang="en-AU" b="1" dirty="0" smtClean="0"/>
              <a:t>for </a:t>
            </a:r>
            <a:r>
              <a:rPr lang="en-AU" b="1" dirty="0"/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6900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71600"/>
            <a:ext cx="3429000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CEOS 30</a:t>
            </a:r>
            <a:r>
              <a:rPr lang="en-AU" sz="1800" b="1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Plenary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(Brisbane, 2016) decided the creation of an Ad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H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oc Team on SDGs (AHT SDG)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until next p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lenary (CEOS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31</a:t>
            </a:r>
            <a:r>
              <a:rPr lang="en-AU" sz="1800" baseline="30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Plenary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Oct 2017)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current co-leads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: CSIRO (A. Held), ESA (M. Paganini), USGS (E. Wood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Today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~30 members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(mailing list)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: </a:t>
            </a:r>
            <a:r>
              <a:rPr lang="en-AU" sz="1800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if you wish to nominate someone else or add other names, please let us know!</a:t>
            </a:r>
            <a:endParaRPr lang="en-AU" sz="1800" i="1" dirty="0">
              <a:solidFill>
                <a:schemeClr val="accent6">
                  <a:lumMod val="75000"/>
                </a:schemeClr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</a:t>
            </a:r>
          </a:p>
          <a:p>
            <a:pPr algn="l" defTabSz="914400"/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Background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05904"/>
              </p:ext>
            </p:extLst>
          </p:nvPr>
        </p:nvGraphicFramePr>
        <p:xfrm>
          <a:off x="3886200" y="1217516"/>
          <a:ext cx="5105400" cy="533272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280627"/>
                <a:gridCol w="882678"/>
                <a:gridCol w="884695"/>
                <a:gridCol w="885357"/>
                <a:gridCol w="1172043"/>
              </a:tblGrid>
              <a:tr h="233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b="1" dirty="0">
                          <a:effectLst/>
                        </a:rPr>
                        <a:t>First name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b="1">
                          <a:effectLst/>
                        </a:rPr>
                        <a:t>Name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Organisation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b="1">
                          <a:effectLst/>
                        </a:rPr>
                        <a:t>Status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b="1" dirty="0">
                          <a:effectLst/>
                        </a:rPr>
                        <a:t>Role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Marie-Josee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Bourassa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CSA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 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Paul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Briand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</a:rPr>
                        <a:t>CSA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Acting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Alex</a:t>
                      </a: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Held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CSIRO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Co-Lead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 err="1">
                          <a:effectLst/>
                        </a:rPr>
                        <a:t>PoC</a:t>
                      </a:r>
                      <a:r>
                        <a:rPr lang="en-AU" sz="700" dirty="0">
                          <a:effectLst/>
                        </a:rPr>
                        <a:t>, coordinator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9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Flora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Kerblat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</a:rPr>
                        <a:t>CSIRO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Direct support for co-leads, coordination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Michael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Nyenhuis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</a:rPr>
                        <a:t>DLR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 (observer)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Klaus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Schmidt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DLR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Mark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Dowell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</a:rPr>
                        <a:t>EC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Astrid-Christina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Koch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</a:rPr>
                        <a:t>EC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 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Maurice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Borgeaud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</a:rPr>
                        <a:t>ESA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Observer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Marc</a:t>
                      </a: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Paganini</a:t>
                      </a: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ESA</a:t>
                      </a: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Co-Lead</a:t>
                      </a: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PoC</a:t>
                      </a:r>
                      <a:r>
                        <a:rPr lang="en-AU" sz="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, coordinator</a:t>
                      </a: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 dirty="0">
                          <a:effectLst/>
                        </a:rPr>
                        <a:t>Ivan</a:t>
                      </a:r>
                      <a:endParaRPr lang="en-AU" sz="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 err="1">
                          <a:effectLst/>
                        </a:rPr>
                        <a:t>Petiteville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ESA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 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Jono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Ross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GA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Tapan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Misra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ISRO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Chu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Ishida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JAXA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 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Takanori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Miyoshi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JAXA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Yuko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Nakamura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JAXA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Kim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Holloway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NASA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CEOS SEO, communication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Argie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Kavvada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NASA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NASA PoC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Brian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Killough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NASA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CEOS SEO, data cube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51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Paul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Di Giacomo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NOAA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Satya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Kalluri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NOAA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Kerry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Sawyer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>
                          <a:effectLst/>
                        </a:rPr>
                        <a:t>NOAA</a:t>
                      </a:r>
                      <a:endParaRPr lang="en-AU" sz="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Paida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Mangara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SANSA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Nale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Mudau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SANSA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Observer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Imraan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Salooji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SANSA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Observer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George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Dyke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 err="1">
                          <a:effectLst/>
                        </a:rPr>
                        <a:t>Symbios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Matt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Steventon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 err="1">
                          <a:effectLst/>
                        </a:rPr>
                        <a:t>Symbios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Stephen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Ward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 err="1">
                          <a:effectLst/>
                        </a:rPr>
                        <a:t>Symbios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>
                          <a:effectLst/>
                        </a:rPr>
                        <a:t>Fernando</a:t>
                      </a:r>
                      <a:endParaRPr lang="en-AU" sz="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Echavarria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USDOS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Member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/>
                </a:tc>
              </a:tr>
              <a:tr h="163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0" dirty="0">
                          <a:effectLst/>
                        </a:rPr>
                        <a:t>Eric</a:t>
                      </a:r>
                      <a:endParaRPr lang="en-AU" sz="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Wood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b="1" dirty="0">
                          <a:effectLst/>
                        </a:rPr>
                        <a:t>USGS</a:t>
                      </a:r>
                      <a:endParaRPr lang="en-AU" sz="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>
                          <a:effectLst/>
                        </a:rPr>
                        <a:t>Co-Lead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700" dirty="0" err="1">
                          <a:effectLst/>
                        </a:rPr>
                        <a:t>PoC</a:t>
                      </a:r>
                      <a:r>
                        <a:rPr lang="en-AU" sz="700" dirty="0">
                          <a:effectLst/>
                        </a:rPr>
                        <a:t>, coordinator</a:t>
                      </a:r>
                      <a:endParaRPr lang="en-AU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8643" marR="486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http://ceos.org/wp-content/uploads/2017/03/IMG_25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1168" r="2817" b="8268"/>
          <a:stretch/>
        </p:blipFill>
        <p:spPr bwMode="auto">
          <a:xfrm>
            <a:off x="304800" y="4994303"/>
            <a:ext cx="3256614" cy="155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88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371600"/>
            <a:ext cx="8610600" cy="518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</a:t>
            </a: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SDG face-to-face meetings in 2017:</a:t>
            </a: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3"/>
              </a:rPr>
              <a:t>Strategic meeting in Washington DC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Embassy of Australia, </a:t>
            </a:r>
            <a:b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March 2017 (incl. GEO &amp; external stakeholders, ~25 people)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Paris, CEOS SIT-32, April 2017</a:t>
            </a: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</a:t>
            </a:r>
            <a:r>
              <a:rPr lang="en-AU" sz="1800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Frascati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, CEOS 2017 TW, Sept 2017</a:t>
            </a: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Side-meeting in Rapid City, CEOS </a:t>
            </a:r>
            <a:r>
              <a:rPr lang="en-AU" sz="1800" dirty="0">
                <a:solidFill>
                  <a:srgbClr val="002569"/>
                </a:solidFill>
                <a:ea typeface="Arial Bold"/>
                <a:cs typeface="Arial" panose="020B0604020202020204" pitchFamily="34" charset="0"/>
              </a:rPr>
              <a:t>31</a:t>
            </a:r>
            <a:r>
              <a:rPr lang="en-AU" sz="1800" baseline="30000" dirty="0">
                <a:solidFill>
                  <a:srgbClr val="002569"/>
                </a:solidFill>
                <a:ea typeface="Arial Bold"/>
                <a:cs typeface="Arial" panose="020B0604020202020204" pitchFamily="34" charset="0"/>
              </a:rPr>
              <a:t>st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Plenary, Oct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2017</a:t>
            </a:r>
          </a:p>
          <a:p>
            <a:pPr marL="444500" indent="-250825">
              <a:lnSpc>
                <a:spcPct val="100000"/>
              </a:lnSpc>
              <a:spcBef>
                <a:spcPts val="400"/>
              </a:spcBef>
            </a:pPr>
            <a:endParaRPr lang="en-AU" sz="1800" b="1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193675" indent="0">
              <a:lnSpc>
                <a:spcPct val="100000"/>
              </a:lnSpc>
              <a:spcBef>
                <a:spcPts val="400"/>
              </a:spcBef>
              <a:buNone/>
            </a:pPr>
            <a:endParaRPr lang="en-AU" sz="1800" b="1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main outputs in 2017: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4"/>
              </a:rPr>
              <a:t>Terms of Reference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produced for noting at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SIT-32 (Paris, April 2017)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AHT SDG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Implementation Plan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AU" sz="1800" i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incl. </a:t>
            </a:r>
            <a:r>
              <a:rPr lang="en-AU" sz="1800" i="1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ToR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 produced for information at CEOS 31</a:t>
            </a:r>
            <a:r>
              <a:rPr lang="en-AU" sz="1800" baseline="30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Plenary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Stock of CEOS activities on SDGs (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CEOS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</a:rPr>
              <a:t>Engagement Compendium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): </a:t>
            </a:r>
            <a:b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online survey, direct emailing, results compiling (</a:t>
            </a:r>
            <a:r>
              <a:rPr lang="en-AU" sz="1800" i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in progress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</a:t>
            </a:r>
          </a:p>
          <a:p>
            <a:pPr algn="l" defTabSz="914400"/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Background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0" y="1600200"/>
            <a:ext cx="2133600" cy="2057400"/>
            <a:chOff x="7162800" y="2667000"/>
            <a:chExt cx="1885236" cy="191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5"/>
            <a:stretch/>
          </p:blipFill>
          <p:spPr>
            <a:xfrm>
              <a:off x="8105983" y="2667000"/>
              <a:ext cx="942053" cy="9538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982" y="3620878"/>
              <a:ext cx="942054" cy="9606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2667001"/>
              <a:ext cx="943183" cy="9617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929" y="3620877"/>
              <a:ext cx="942054" cy="960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553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04800" cy="187285"/>
          </a:xfrm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0" y="1422681"/>
            <a:ext cx="8402424" cy="45971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spcBef>
                <a:spcPts val="600"/>
              </a:spcBef>
            </a:pPr>
            <a:r>
              <a:rPr lang="en-CA" dirty="0" smtClean="0">
                <a:latin typeface="+mj-ea"/>
                <a:cs typeface="Calibri" charset="0"/>
              </a:rPr>
              <a:t>In the global, complex </a:t>
            </a:r>
            <a:r>
              <a:rPr lang="en-CA" dirty="0">
                <a:latin typeface="+mj-ea"/>
                <a:cs typeface="Calibri" charset="0"/>
              </a:rPr>
              <a:t>and </a:t>
            </a:r>
            <a:r>
              <a:rPr lang="en-CA" dirty="0" smtClean="0">
                <a:latin typeface="+mj-ea"/>
                <a:cs typeface="Calibri" charset="0"/>
              </a:rPr>
              <a:t>continuously evolving </a:t>
            </a:r>
            <a:r>
              <a:rPr lang="en-CA" dirty="0">
                <a:latin typeface="+mj-ea"/>
                <a:cs typeface="Calibri" charset="0"/>
              </a:rPr>
              <a:t>SDG environment, </a:t>
            </a:r>
            <a:r>
              <a:rPr lang="en-CA" b="1" dirty="0">
                <a:latin typeface="+mj-ea"/>
                <a:cs typeface="Calibri" charset="0"/>
              </a:rPr>
              <a:t>the </a:t>
            </a:r>
            <a:r>
              <a:rPr lang="en-CA" b="1" dirty="0" smtClean="0">
                <a:latin typeface="+mj-ea"/>
                <a:cs typeface="Calibri" charset="0"/>
              </a:rPr>
              <a:t>AHT </a:t>
            </a:r>
            <a:r>
              <a:rPr lang="en-CA" b="1" dirty="0">
                <a:latin typeface="+mj-ea"/>
                <a:cs typeface="Calibri" charset="0"/>
              </a:rPr>
              <a:t>SDG</a:t>
            </a:r>
            <a:r>
              <a:rPr lang="en-CA" dirty="0">
                <a:latin typeface="+mj-ea"/>
                <a:cs typeface="Calibri" charset="0"/>
              </a:rPr>
              <a:t> aims </a:t>
            </a:r>
            <a:r>
              <a:rPr lang="en-CA" dirty="0" smtClean="0">
                <a:latin typeface="+mj-ea"/>
                <a:cs typeface="Calibri" charset="0"/>
              </a:rPr>
              <a:t>to:</a:t>
            </a:r>
            <a:endParaRPr lang="en-CA" dirty="0">
              <a:latin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b="1" dirty="0">
                <a:latin typeface="+mj-ea"/>
                <a:cs typeface="Calibri" charset="0"/>
              </a:rPr>
              <a:t>take stock of the UN processes </a:t>
            </a:r>
            <a:r>
              <a:rPr lang="en-CA" dirty="0">
                <a:latin typeface="+mj-ea"/>
                <a:cs typeface="Calibri" charset="0"/>
              </a:rPr>
              <a:t>in place for the SDG implementation and of the existing SDG </a:t>
            </a:r>
            <a:r>
              <a:rPr lang="en-CA" dirty="0" smtClean="0">
                <a:latin typeface="+mj-ea"/>
                <a:cs typeface="Calibri" charset="0"/>
              </a:rPr>
              <a:t>stakeholders; </a:t>
            </a:r>
            <a:endParaRPr lang="en-CA" dirty="0">
              <a:latin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dirty="0">
                <a:latin typeface="+mj-ea"/>
                <a:cs typeface="Calibri" charset="0"/>
              </a:rPr>
              <a:t>focus its activities around the unique role that CEOS should play as a </a:t>
            </a:r>
            <a:r>
              <a:rPr lang="en-CA" b="1" dirty="0">
                <a:latin typeface="+mj-ea"/>
                <a:cs typeface="Calibri" charset="0"/>
              </a:rPr>
              <a:t>coordination body of the Space community efforts to support the integration of satellite EO in support to the full realisation of the SDGs</a:t>
            </a:r>
            <a:r>
              <a:rPr lang="en-CA" b="1" dirty="0" smtClean="0">
                <a:latin typeface="+mj-ea"/>
                <a:cs typeface="Calibri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CA" b="1" kern="1200" dirty="0" smtClean="0">
              <a:latin typeface="+mj-lt"/>
              <a:ea typeface="Arial Bold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The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AHT SDG can’t progress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alone: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 relies on a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network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mainly: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aligns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its engagement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the context of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           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(Programme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Board,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Strategy,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its EO4SDGs initiative) </a:t>
            </a:r>
            <a:endParaRPr lang="en-CA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builds on established relationships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the CEOS Agencies have with UN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 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custodians),</a:t>
            </a:r>
            <a:r>
              <a:rPr lang="en-CA" dirty="0" smtClean="0">
                <a:solidFill>
                  <a:srgbClr val="000000"/>
                </a:solidFill>
                <a:latin typeface="+mj-lt"/>
                <a:ea typeface="+mj-ea"/>
                <a:cs typeface="Calibri" charset="0"/>
              </a:rPr>
              <a:t>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individual countries (incl.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national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statistics), and other SDG stakeholders (</a:t>
            </a:r>
            <a:r>
              <a:rPr lang="en-CA" kern="1200" dirty="0" err="1" smtClean="0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foundations, universities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development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banks).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eo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71589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82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SDG: 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219200"/>
            <a:ext cx="838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AHT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will assess, showcase and promote EO contribution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to 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argets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Indicators</a:t>
            </a:r>
            <a:endParaRPr lang="en-US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078028"/>
            <a:ext cx="8382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CEOS AHT SDG 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– </a:t>
            </a:r>
            <a:r>
              <a:rPr lang="en-US" sz="2400" b="1" kern="1200" dirty="0" err="1" smtClean="0">
                <a:latin typeface="+mj-lt"/>
                <a:ea typeface="Arial Bold"/>
                <a:cs typeface="Arial" panose="020B0604020202020204" pitchFamily="34" charset="0"/>
              </a:rPr>
              <a:t>ToRs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 (summary):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Coordinate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the efforts of CEOS agencies and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channel CEOS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support to the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UN process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on SDGs through GEO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showcases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promotion,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etc.).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Provide a forum for sharing/communicating EO best practices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in support to the SDGs in collaboration with GEO.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Analyse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new opportunities for satellite-based EO to support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SDG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Targets and Indicators 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(methods, data, indicators</a:t>
            </a:r>
            <a:r>
              <a:rPr lang="en-AU" kern="1200" dirty="0" smtClean="0">
                <a:latin typeface="+mj-lt"/>
                <a:ea typeface="Arial Bold"/>
                <a:cs typeface="Arial" panose="020B0604020202020204" pitchFamily="34" charset="0"/>
              </a:rPr>
              <a:t>), 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in part via enhanced engagement of CEOS agencies within the GEO initiatives and flagships. 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Engage with relevant authoritative SDG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stakeholders </a:t>
            </a:r>
            <a:r>
              <a:rPr lang="en-CA" i="1" kern="1200" dirty="0" smtClean="0">
                <a:latin typeface="+mj-lt"/>
                <a:ea typeface="Arial Bold"/>
                <a:cs typeface="Arial" panose="020B0604020202020204" pitchFamily="34" charset="0"/>
              </a:rPr>
              <a:t>inside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IAEG-SDGs/UNSD, UN GGIM, WGGI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Custodian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agencies) and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outside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the UN system 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eg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 GPSDD, IISD, WBG, Foundations).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Use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CEOS assets and bodies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WGCapD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AHT FDA, etc.) to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build and strengthen EO capacities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at all levels of the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UN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SDGs implementation.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035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610600" cy="4724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dirty="0" smtClean="0"/>
              <a:t>Compile &amp; maintain a </a:t>
            </a:r>
            <a:r>
              <a:rPr lang="en-US" b="1" dirty="0" smtClean="0"/>
              <a:t>compendium of CEOS Agencies’ engagement on SDGs </a:t>
            </a:r>
            <a:endParaRPr lang="en-US" dirty="0"/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 </a:t>
            </a:r>
            <a:r>
              <a:rPr lang="en-US" b="1" dirty="0" smtClean="0"/>
              <a:t>coherent, flexible </a:t>
            </a:r>
            <a:r>
              <a:rPr lang="en-US" b="1" dirty="0"/>
              <a:t>and adaptive </a:t>
            </a:r>
            <a:r>
              <a:rPr lang="en-US" b="1" dirty="0" smtClean="0"/>
              <a:t>CEOS </a:t>
            </a:r>
            <a:r>
              <a:rPr lang="en-US" b="1" dirty="0"/>
              <a:t>engagement plan </a:t>
            </a:r>
            <a:r>
              <a:rPr lang="en-US" dirty="0"/>
              <a:t>on </a:t>
            </a:r>
            <a:r>
              <a:rPr lang="en-US" dirty="0" smtClean="0"/>
              <a:t>SDGs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dirty="0" smtClean="0"/>
              <a:t>Coordinate </a:t>
            </a:r>
            <a:r>
              <a:rPr lang="en-US" b="1" dirty="0"/>
              <a:t>CEOS support to GEO-led SDG </a:t>
            </a:r>
            <a:r>
              <a:rPr lang="en-US" b="1" dirty="0" smtClean="0"/>
              <a:t>activities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dirty="0" smtClean="0"/>
              <a:t>Review and assess </a:t>
            </a:r>
            <a:r>
              <a:rPr lang="en-US" dirty="0"/>
              <a:t>the </a:t>
            </a:r>
            <a:r>
              <a:rPr lang="en-US" b="1" dirty="0" smtClean="0"/>
              <a:t>contribution </a:t>
            </a:r>
            <a:r>
              <a:rPr lang="en-US" b="1" dirty="0"/>
              <a:t>of EO to the SDG Targets and Indicators </a:t>
            </a:r>
            <a:endParaRPr lang="en-US" b="1" dirty="0" smtClean="0"/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dirty="0" smtClean="0"/>
              <a:t>Demonstrate, showcase and </a:t>
            </a:r>
            <a:r>
              <a:rPr lang="en-US" b="1" dirty="0" smtClean="0"/>
              <a:t>foster the added-value of EO in the SDG monitoring &amp; reporting process 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dirty="0" smtClean="0"/>
              <a:t>Facilitate</a:t>
            </a:r>
            <a:r>
              <a:rPr lang="en-US" b="1" dirty="0" smtClean="0"/>
              <a:t> uptake </a:t>
            </a:r>
            <a:r>
              <a:rPr lang="en-US" b="1" dirty="0"/>
              <a:t>of </a:t>
            </a:r>
            <a:r>
              <a:rPr lang="en-US" b="1" dirty="0" smtClean="0"/>
              <a:t>EO </a:t>
            </a:r>
            <a:r>
              <a:rPr lang="en-US" b="1" dirty="0"/>
              <a:t>by </a:t>
            </a:r>
            <a:r>
              <a:rPr lang="en-US" b="1" dirty="0" smtClean="0"/>
              <a:t>SDG stakeholders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National Statistics)</a:t>
            </a:r>
          </a:p>
          <a:p>
            <a:pPr marL="457200" indent="-457200">
              <a:spcBef>
                <a:spcPts val="600"/>
              </a:spcBef>
              <a:buClr>
                <a:srgbClr val="002569"/>
              </a:buClr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b="1" dirty="0" smtClean="0"/>
              <a:t>impactful</a:t>
            </a:r>
            <a:r>
              <a:rPr lang="en-US" dirty="0" smtClean="0"/>
              <a:t> </a:t>
            </a:r>
            <a:r>
              <a:rPr lang="en-US" b="1" dirty="0" smtClean="0"/>
              <a:t>Communication &amp; Outreach activities </a:t>
            </a:r>
            <a:r>
              <a:rPr lang="en-US" dirty="0" smtClean="0"/>
              <a:t>on EO for SDGs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elements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1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Collect and centralize </a:t>
            </a:r>
            <a:r>
              <a:rPr lang="en-US" sz="1600" dirty="0"/>
              <a:t>information across CEOS Agencies on their SDG engagement and related activities, through online surveys and other consultation channels.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</a:t>
            </a:r>
            <a:r>
              <a:rPr lang="en-US" sz="1600" i="1" dirty="0" smtClean="0"/>
              <a:t> </a:t>
            </a:r>
            <a:r>
              <a:rPr lang="en-US" sz="1600" i="1" dirty="0"/>
              <a:t>For CEOS internal use, to </a:t>
            </a:r>
            <a:r>
              <a:rPr lang="en-US" sz="1600" i="1" dirty="0" smtClean="0"/>
              <a:t>get Agencies’ points </a:t>
            </a:r>
            <a:r>
              <a:rPr lang="en-US" sz="1600" i="1" dirty="0"/>
              <a:t>of </a:t>
            </a:r>
            <a:r>
              <a:rPr lang="en-US" sz="1600" i="1" dirty="0" smtClean="0"/>
              <a:t>contact, </a:t>
            </a:r>
            <a:r>
              <a:rPr lang="en-US" sz="1600" i="1" dirty="0"/>
              <a:t>identify strengths and weaknesses in CEOS collective engagement, and better coordinate / align / optimize CEOS agencies' </a:t>
            </a:r>
            <a:r>
              <a:rPr lang="en-US" sz="1600" i="1" dirty="0" smtClean="0"/>
              <a:t>activities on SDGs.</a:t>
            </a:r>
            <a:endParaRPr lang="en-US" sz="1600" i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Maintain 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CEOS Engagement Compendium on SDGs</a:t>
            </a:r>
            <a:r>
              <a:rPr lang="en-US" sz="1600" b="1" dirty="0"/>
              <a:t> </a:t>
            </a:r>
            <a:r>
              <a:rPr lang="en-US" sz="1600" dirty="0" smtClean="0"/>
              <a:t>as a living database (</a:t>
            </a:r>
            <a:r>
              <a:rPr lang="en-US" sz="1600" i="1" dirty="0" smtClean="0"/>
              <a:t>Excel document to be available on CEOS Document Management</a:t>
            </a:r>
            <a:r>
              <a:rPr lang="en-US" sz="1600" dirty="0" smtClean="0"/>
              <a:t>), </a:t>
            </a:r>
            <a:r>
              <a:rPr lang="en-US" sz="1600" dirty="0"/>
              <a:t>with </a:t>
            </a:r>
            <a:r>
              <a:rPr lang="en-US" sz="1600" dirty="0" smtClean="0"/>
              <a:t>up-to-date </a:t>
            </a:r>
            <a:r>
              <a:rPr lang="en-US" sz="1600" dirty="0"/>
              <a:t>information on Agencies’ engagement, for consultation by all CEOS </a:t>
            </a:r>
            <a:r>
              <a:rPr lang="en-US" sz="1600" dirty="0" smtClean="0"/>
              <a:t>Agencies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1. Compendium of Agencies’ engagement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729" y="2845643"/>
            <a:ext cx="725724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/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 smtClean="0"/>
              <a:t>An </a:t>
            </a:r>
            <a:r>
              <a:rPr lang="en-US" sz="1600" b="1" dirty="0" smtClean="0"/>
              <a:t>online </a:t>
            </a:r>
            <a:r>
              <a:rPr lang="en-US" sz="1600" b="1" dirty="0"/>
              <a:t>survey </a:t>
            </a:r>
            <a:r>
              <a:rPr lang="en-US" sz="1600" dirty="0"/>
              <a:t>was designed and circulated to get basic information </a:t>
            </a:r>
            <a:r>
              <a:rPr lang="en-US" sz="1600" dirty="0" smtClean="0"/>
              <a:t>on Agencies engagement: </a:t>
            </a:r>
            <a:r>
              <a:rPr lang="en-US" sz="1600" dirty="0" err="1"/>
              <a:t>PoCs</a:t>
            </a:r>
            <a:r>
              <a:rPr lang="en-US" sz="1600" dirty="0"/>
              <a:t>, GEO/CEOS activities on SDGs, UN </a:t>
            </a:r>
            <a:r>
              <a:rPr lang="en-US" sz="1600" dirty="0" smtClean="0"/>
              <a:t>system, international/regional </a:t>
            </a:r>
            <a:r>
              <a:rPr lang="en-US" sz="1600" dirty="0"/>
              <a:t>initiatives, National Statistical Offices, internal projects related to SDGs, </a:t>
            </a:r>
            <a:r>
              <a:rPr lang="en-US" sz="1600" dirty="0" smtClean="0"/>
              <a:t>global/regional datasets.</a:t>
            </a:r>
            <a:endParaRPr lang="en-US" sz="1500" i="1" dirty="0"/>
          </a:p>
          <a:p>
            <a:pPr marL="285750" lvl="3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Only a few </a:t>
            </a:r>
            <a:r>
              <a:rPr lang="en-US" sz="1600" dirty="0" smtClean="0"/>
              <a:t>responses: we hope to get effective and </a:t>
            </a:r>
            <a:r>
              <a:rPr lang="en-US" sz="1600" dirty="0"/>
              <a:t>constructive responses from CEOS </a:t>
            </a:r>
            <a:r>
              <a:rPr lang="en-US" sz="1600" dirty="0" smtClean="0"/>
              <a:t>Agencies in the coming months through a simplified approach.</a:t>
            </a:r>
            <a:endParaRPr lang="en-US" sz="1600" dirty="0"/>
          </a:p>
          <a:p>
            <a:pPr marL="2857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/>
              <a:t>Engagement Compendium will be </a:t>
            </a:r>
            <a:r>
              <a:rPr lang="en-US" sz="1600" dirty="0" smtClean="0"/>
              <a:t>completed following </a:t>
            </a:r>
            <a:r>
              <a:rPr lang="en-US" sz="1600" dirty="0"/>
              <a:t>CEOS 31 Plenary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98271" y="2514600"/>
            <a:ext cx="1669529" cy="2492860"/>
            <a:chOff x="7398271" y="2555128"/>
            <a:chExt cx="2241029" cy="26895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70" t="8696" r="27732" b="9226"/>
            <a:stretch/>
          </p:blipFill>
          <p:spPr>
            <a:xfrm>
              <a:off x="7398271" y="2555128"/>
              <a:ext cx="1738859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750" t="7404" r="28750" b="12596"/>
            <a:stretch/>
          </p:blipFill>
          <p:spPr>
            <a:xfrm>
              <a:off x="7810500" y="3352800"/>
              <a:ext cx="1828800" cy="1891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6238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Summary of Responses received so far … (</a:t>
            </a:r>
            <a:r>
              <a:rPr lang="en-US" sz="1600" b="1" kern="1200" dirty="0" smtClean="0">
                <a:solidFill>
                  <a:schemeClr val="accent6">
                    <a:lumMod val="75000"/>
                  </a:schemeClr>
                </a:solidFill>
              </a:rPr>
              <a:t>Compendium) </a:t>
            </a:r>
            <a:r>
              <a:rPr lang="en-US" sz="1600" i="1" dirty="0" smtClean="0"/>
              <a:t>living database (Excel sheet), for </a:t>
            </a:r>
            <a:r>
              <a:rPr lang="en-US" sz="1600" i="1" dirty="0"/>
              <a:t>consultation by all CEOS </a:t>
            </a:r>
            <a:r>
              <a:rPr lang="en-US" sz="1600" i="1" dirty="0" smtClean="0"/>
              <a:t>Agencies </a:t>
            </a:r>
            <a:r>
              <a:rPr lang="en-US" sz="1600" i="1" u="sng" dirty="0" smtClean="0"/>
              <a:t>(to be uploaded soon to CEOS Management System)</a:t>
            </a:r>
            <a:endParaRPr lang="en-US" sz="1600" i="1" u="sng" dirty="0"/>
          </a:p>
          <a:p>
            <a:pPr>
              <a:spcBef>
                <a:spcPts val="6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1. Compendium of Agencies’ engagement 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12047"/>
              </p:ext>
            </p:extLst>
          </p:nvPr>
        </p:nvGraphicFramePr>
        <p:xfrm>
          <a:off x="300087" y="1981200"/>
          <a:ext cx="8382001" cy="4389120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1423865"/>
                <a:gridCol w="1316404"/>
                <a:gridCol w="1370135"/>
                <a:gridCol w="1450731"/>
                <a:gridCol w="1370135"/>
                <a:gridCol w="1450731"/>
              </a:tblGrid>
              <a:tr h="1338704">
                <a:tc>
                  <a:txBody>
                    <a:bodyPr/>
                    <a:lstStyle/>
                    <a:p>
                      <a:pPr algn="ctr"/>
                      <a:endParaRPr lang="en-A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smtClean="0"/>
                        <a:t>1. Agency SDG Point of Contact (POC)		</a:t>
                      </a:r>
                      <a:endParaRPr lang="en-AU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dirty="0" smtClean="0"/>
                        <a:t>2. CEOS Entities, GEO Flagships, Initiatives, and/or other SDG-related activities the Agency is part of (or willing to be a part of)	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dirty="0" smtClean="0"/>
                        <a:t>3. Global / national partnerships related to EO &amp; the SDGs	</a:t>
                      </a:r>
                      <a:endParaRPr lang="en-A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dirty="0" smtClean="0"/>
                        <a:t>4. SDG Targets or Indicators (specifically promoted in the Agency)</a:t>
                      </a:r>
                      <a:endParaRPr lang="en-A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AU" i="0" smtClean="0"/>
                        <a:t>5. Global / Regional Datasets: [primary datasets to help achieve the SDGs]"</a:t>
                      </a:r>
                      <a:endParaRPr lang="en-AU" i="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CSIRO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8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endParaRPr lang="en-AU" sz="1800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DLR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EC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ESA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JAXA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NASA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NOAA</a:t>
                      </a:r>
                      <a:endParaRPr lang="en-A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AU" sz="1400" i="0" dirty="0" smtClean="0"/>
                        <a:t>USGS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cs typeface="+mj-cs"/>
                          <a:sym typeface="Calibri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uLnTx/>
                        <a:uFillTx/>
                        <a:latin typeface="+mj-lt"/>
                        <a:cs typeface="+mj-cs"/>
                        <a:sym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5"/>
          <p:cNvSpPr txBox="1">
            <a:spLocks noGrp="1"/>
          </p:cNvSpPr>
          <p:nvPr>
            <p:ph sz="quarter" idx="10"/>
          </p:nvPr>
        </p:nvSpPr>
        <p:spPr>
          <a:xfrm rot="20943799">
            <a:off x="2307860" y="4272911"/>
            <a:ext cx="5791200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15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More to add? New thoughts? Please send us (Kim/Flora) more information so we stay up-to-date, and able to provide inputs when needed (conferences, workshops, articles, …)</a:t>
            </a:r>
            <a:endParaRPr lang="en-US" altLang="en-US" sz="15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969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6400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engagement 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on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SDGs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12103" y="1143000"/>
            <a:ext cx="8686800" cy="4953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Objective</a:t>
            </a:r>
            <a:r>
              <a:rPr lang="en-US" sz="1600" dirty="0" smtClean="0"/>
              <a:t>: </a:t>
            </a:r>
            <a:r>
              <a:rPr lang="en-US" sz="1600" dirty="0"/>
              <a:t>Develop a consistent and coherent CEOS engagement strategy on SDGs.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i="1" dirty="0" smtClean="0"/>
              <a:t>Why? </a:t>
            </a:r>
            <a:r>
              <a:rPr lang="en-US" sz="1600" i="1" dirty="0" smtClean="0"/>
              <a:t>To identify, maximize </a:t>
            </a:r>
            <a:r>
              <a:rPr lang="en-US" sz="1600" i="1" dirty="0"/>
              <a:t>CEOS </a:t>
            </a:r>
            <a:r>
              <a:rPr lang="en-US" sz="1600" i="1" dirty="0" smtClean="0"/>
              <a:t>efforts and available </a:t>
            </a:r>
            <a:r>
              <a:rPr lang="en-US" sz="1600" i="1" dirty="0"/>
              <a:t>resources on SDGs for a higher impact </a:t>
            </a:r>
            <a:r>
              <a:rPr lang="en-US" sz="1600" i="1" dirty="0" smtClean="0"/>
              <a:t>(on the </a:t>
            </a:r>
            <a:r>
              <a:rPr lang="en-US" sz="1600" i="1" dirty="0"/>
              <a:t>use of EO in SDGs) and tangible benefits for CEOS agencies.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16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b="1" dirty="0" smtClean="0"/>
              <a:t>2018</a:t>
            </a:r>
            <a:r>
              <a:rPr lang="en-US" sz="1600" b="1" dirty="0"/>
              <a:t>+ activities:</a:t>
            </a:r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Detailed analysis of CEOS Agencies’ engagement </a:t>
            </a:r>
            <a:r>
              <a:rPr lang="en-US" sz="1600" dirty="0"/>
              <a:t>on SDG Targets and Indicators with identification of strengths and </a:t>
            </a:r>
            <a:r>
              <a:rPr lang="en-US" sz="1600" dirty="0" smtClean="0"/>
              <a:t>gaps.</a:t>
            </a:r>
            <a:endParaRPr lang="en-US" sz="1600" dirty="0"/>
          </a:p>
          <a:p>
            <a:pPr>
              <a:spcBef>
                <a:spcPts val="600"/>
              </a:spcBef>
              <a:buFont typeface="Wingdings" charset="2"/>
              <a:buChar char="§"/>
            </a:pPr>
            <a:r>
              <a:rPr lang="en-US" sz="1600" b="1" kern="1200" dirty="0">
                <a:solidFill>
                  <a:schemeClr val="accent6">
                    <a:lumMod val="75000"/>
                  </a:schemeClr>
                </a:solidFill>
              </a:rPr>
              <a:t>Define an effective engagement strategy </a:t>
            </a:r>
            <a:r>
              <a:rPr lang="en-US" sz="1600" dirty="0" smtClean="0"/>
              <a:t>with: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b="1" dirty="0" smtClean="0"/>
              <a:t>GEO</a:t>
            </a:r>
            <a:r>
              <a:rPr lang="en-US" sz="1600" dirty="0" smtClean="0"/>
              <a:t> </a:t>
            </a:r>
            <a:r>
              <a:rPr lang="en-US" sz="1600" dirty="0"/>
              <a:t>(EO4SDGs initiative, GEO Program Board, GEO activities)</a:t>
            </a:r>
          </a:p>
          <a:p>
            <a:pPr lvl="1">
              <a:spcBef>
                <a:spcPts val="600"/>
              </a:spcBef>
            </a:pPr>
            <a:r>
              <a:rPr lang="en-US" sz="1600" b="1" dirty="0" smtClean="0"/>
              <a:t>UN system &amp; custodian </a:t>
            </a:r>
            <a:r>
              <a:rPr lang="en-US" sz="1600" b="1" dirty="0" err="1" smtClean="0"/>
              <a:t>agecies</a:t>
            </a:r>
            <a:r>
              <a:rPr lang="en-US" sz="1600" b="1" dirty="0" smtClean="0"/>
              <a:t>/International </a:t>
            </a:r>
            <a:r>
              <a:rPr lang="en-US" sz="1600" b="1" dirty="0"/>
              <a:t>organizations</a:t>
            </a:r>
            <a:r>
              <a:rPr lang="en-US" sz="1600" dirty="0"/>
              <a:t>: </a:t>
            </a:r>
            <a:r>
              <a:rPr lang="en-US" sz="1600" dirty="0" smtClean="0"/>
              <a:t>UNSD, IAEG-SDG WGGI, UN-GGIM</a:t>
            </a:r>
            <a:r>
              <a:rPr lang="en-US" sz="1600" dirty="0"/>
              <a:t>, </a:t>
            </a:r>
            <a:r>
              <a:rPr lang="en-US" sz="1600" dirty="0" smtClean="0"/>
              <a:t>GPSDD, </a:t>
            </a:r>
            <a:r>
              <a:rPr lang="en-US" sz="1600" dirty="0"/>
              <a:t>S&amp;T Innovation </a:t>
            </a:r>
            <a:r>
              <a:rPr lang="en-US" sz="1600" dirty="0" smtClean="0"/>
              <a:t>Forum, </a:t>
            </a:r>
            <a:r>
              <a:rPr lang="en-US" sz="1600" dirty="0"/>
              <a:t>Custodian </a:t>
            </a:r>
            <a:r>
              <a:rPr lang="en-US" sz="1600" dirty="0" smtClean="0"/>
              <a:t>Agencies, </a:t>
            </a:r>
            <a:r>
              <a:rPr lang="en-US" sz="1600" dirty="0"/>
              <a:t>IFIs, Foundations…)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(* </a:t>
            </a:r>
            <a:r>
              <a:rPr lang="en-US" sz="1600" kern="1200" dirty="0">
                <a:solidFill>
                  <a:schemeClr val="accent6">
                    <a:lumMod val="75000"/>
                  </a:schemeClr>
                </a:solidFill>
              </a:rPr>
              <a:t>participation of CEOS associate members to be better encouraged &amp; strengthened</a:t>
            </a:r>
            <a:r>
              <a:rPr lang="en-US" sz="160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b="1" dirty="0"/>
              <a:t>C</a:t>
            </a:r>
            <a:r>
              <a:rPr lang="en-US" sz="1600" b="1" dirty="0" smtClean="0"/>
              <a:t>ountries</a:t>
            </a:r>
            <a:r>
              <a:rPr lang="en-US" sz="1600" dirty="0" smtClean="0"/>
              <a:t>: </a:t>
            </a:r>
            <a:r>
              <a:rPr lang="en-US" sz="1600" dirty="0"/>
              <a:t>National Statistical Offices (NSOs) and line ministries.</a:t>
            </a:r>
          </a:p>
          <a:p>
            <a:pPr>
              <a:spcBef>
                <a:spcPts val="600"/>
              </a:spcBef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7848600" y="984411"/>
            <a:ext cx="1295400" cy="387189"/>
          </a:xfrm>
          <a:prstGeom prst="round2Same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With GEO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66" y="2159422"/>
            <a:ext cx="3442355" cy="194547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41955" y="2362200"/>
            <a:ext cx="51592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latin typeface="+mj-lt"/>
              </a:rPr>
              <a:t>2017 activities: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Attained a firm grasp on the SDGs landscape and identified </a:t>
            </a:r>
            <a:r>
              <a:rPr lang="en-US" sz="1600" dirty="0" smtClean="0">
                <a:latin typeface="+mj-lt"/>
              </a:rPr>
              <a:t>key </a:t>
            </a:r>
            <a:r>
              <a:rPr lang="en-US" sz="1600" dirty="0">
                <a:latin typeface="+mj-lt"/>
              </a:rPr>
              <a:t>SDG stakeholders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600" dirty="0">
                <a:latin typeface="+mj-lt"/>
              </a:rPr>
              <a:t>A</a:t>
            </a:r>
            <a:r>
              <a:rPr lang="en-US" sz="1600" dirty="0" smtClean="0">
                <a:latin typeface="+mj-lt"/>
              </a:rPr>
              <a:t>nalysis </a:t>
            </a:r>
            <a:r>
              <a:rPr lang="en-US" sz="1600" dirty="0">
                <a:latin typeface="+mj-lt"/>
              </a:rPr>
              <a:t>of CEOS Agencies’ engagement on SDGs (output of IP 1 </a:t>
            </a:r>
            <a:r>
              <a:rPr lang="mr-IN" sz="1600" dirty="0">
                <a:latin typeface="+mj-lt"/>
              </a:rPr>
              <a:t>–</a:t>
            </a:r>
            <a:r>
              <a:rPr lang="en-US" sz="1600" dirty="0">
                <a:latin typeface="+mj-lt"/>
              </a:rPr>
              <a:t> just started).</a:t>
            </a:r>
          </a:p>
        </p:txBody>
      </p:sp>
    </p:spTree>
    <p:extLst>
      <p:ext uri="{BB962C8B-B14F-4D97-AF65-F5344CB8AC3E}">
        <p14:creationId xmlns:p14="http://schemas.microsoft.com/office/powerpoint/2010/main" val="2843864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11988</TotalTime>
  <Words>2285</Words>
  <Application>Microsoft Office PowerPoint</Application>
  <PresentationFormat>On-screen Show (4:3)</PresentationFormat>
  <Paragraphs>388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Ad Hoc Team on Sustainable Development Goals  (AHT SDG)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Kerblat, Flora (L&amp;W, Black Mountain)</cp:lastModifiedBy>
  <cp:revision>234</cp:revision>
  <dcterms:modified xsi:type="dcterms:W3CDTF">2017-10-19T18:30:03Z</dcterms:modified>
</cp:coreProperties>
</file>